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  <p:sldId id="262" r:id="rId7"/>
    <p:sldId id="263" r:id="rId8"/>
    <p:sldId id="264" r:id="rId9"/>
    <p:sldId id="259" r:id="rId10"/>
    <p:sldId id="265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79912D-CA63-4111-B207-A46A84CEB44B}" v="7" dt="2021-09-09T16:40:50.6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Pignata" userId="24b6a17f267de021" providerId="LiveId" clId="{F979912D-CA63-4111-B207-A46A84CEB44B}"/>
    <pc:docChg chg="undo custSel modSld">
      <pc:chgData name="Andrea Pignata" userId="24b6a17f267de021" providerId="LiveId" clId="{F979912D-CA63-4111-B207-A46A84CEB44B}" dt="2021-09-09T16:40:50.666" v="13"/>
      <pc:docMkLst>
        <pc:docMk/>
      </pc:docMkLst>
      <pc:sldChg chg="addSp modSp mod setBg setClrOvrMap">
        <pc:chgData name="Andrea Pignata" userId="24b6a17f267de021" providerId="LiveId" clId="{F979912D-CA63-4111-B207-A46A84CEB44B}" dt="2021-09-09T16:40:50.666" v="13"/>
        <pc:sldMkLst>
          <pc:docMk/>
          <pc:sldMk cId="161757858" sldId="258"/>
        </pc:sldMkLst>
        <pc:spChg chg="mod">
          <ac:chgData name="Andrea Pignata" userId="24b6a17f267de021" providerId="LiveId" clId="{F979912D-CA63-4111-B207-A46A84CEB44B}" dt="2021-09-09T16:40:30.013" v="6" actId="207"/>
          <ac:spMkLst>
            <pc:docMk/>
            <pc:sldMk cId="161757858" sldId="258"/>
            <ac:spMk id="7" creationId="{9700C6E9-2091-4284-8708-C29630C9D77C}"/>
          </ac:spMkLst>
        </pc:spChg>
        <pc:spChg chg="mod ord">
          <ac:chgData name="Andrea Pignata" userId="24b6a17f267de021" providerId="LiveId" clId="{F979912D-CA63-4111-B207-A46A84CEB44B}" dt="2021-09-09T16:40:28.102" v="5" actId="207"/>
          <ac:spMkLst>
            <pc:docMk/>
            <pc:sldMk cId="161757858" sldId="258"/>
            <ac:spMk id="8" creationId="{EFED8C86-24E3-415A-B35A-150AC58C2E0B}"/>
          </ac:spMkLst>
        </pc:spChg>
        <pc:spChg chg="add">
          <ac:chgData name="Andrea Pignata" userId="24b6a17f267de021" providerId="LiveId" clId="{F979912D-CA63-4111-B207-A46A84CEB44B}" dt="2021-09-09T16:40:02.779" v="1" actId="26606"/>
          <ac:spMkLst>
            <pc:docMk/>
            <pc:sldMk cId="161757858" sldId="258"/>
            <ac:spMk id="15" creationId="{357DD0D3-F869-46D0-944C-6EC60E19E351}"/>
          </ac:spMkLst>
        </pc:spChg>
        <pc:picChg chg="add mod">
          <ac:chgData name="Andrea Pignata" userId="24b6a17f267de021" providerId="LiveId" clId="{F979912D-CA63-4111-B207-A46A84CEB44B}" dt="2021-09-09T16:40:11.795" v="4" actId="14100"/>
          <ac:picMkLst>
            <pc:docMk/>
            <pc:sldMk cId="161757858" sldId="258"/>
            <ac:picMk id="10" creationId="{DE7A700B-8AE9-4010-A982-9D6AF34919B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C2967D-5969-4D61-AC05-143A90766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5FBE79A-8EFB-4F2E-810C-5DD0D271E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5ED998-D03C-49DA-A7EB-0EF7029EB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2ECC2D5-99BC-4675-AD24-0E1947572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AB600A-5CAB-42F5-A893-311DB27A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4093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BA9F1F-D20B-4183-90A7-5824F2D13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80539BE-BCBA-4AC3-8B6C-9F15DDCBC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FEBAE64-7D2E-48BE-B5B6-9FDED094A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BD45C07-89EF-47B1-B0B5-1F6DFBAD4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5499E7F-9B7D-4829-B52D-DC567139A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1438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A32EA00-251D-40C7-8B1E-5B4BB4B2A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A89E8CE-E865-41DA-87A3-E7692E8140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B001B7-C057-4008-893F-36B2E955F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F4CC68-4F5B-411E-8ED1-C400C1CFD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990B8F7-5001-477D-904F-8C4446A2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20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899864-CEFF-4959-A34D-AA98D2140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68DF9AB-DAED-47D7-AE5C-3713F751F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1E0C3B-DEC6-4684-B577-8B29E63EB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58D69EF-FE5F-4E3B-B84E-5E666C160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5B1E37D-76AC-4255-ABDF-003990F66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9910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E08AC0-DEB5-43EB-8396-EEC55CBCB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8019670-C2C2-4630-A0F5-779BF16FA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F665F75-3E79-45AC-89F9-1466F1A6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59AC4D-B60B-4D39-B316-554038C95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718CD89-DBA0-49DB-9587-D7E7AFF7E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4983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79B3F0-9961-40DE-ABCC-92E2755B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DCEA9B-AA55-4D06-A70F-7F58C1FC23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35D6739-8AC6-4517-AF5E-E51330282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7867F4E-14D8-4786-825F-22FDD3A6E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FDB31B8-A76A-4E7A-AB92-FBFB4478E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64D3345-B0C3-4EAF-A98C-002892200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2594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0E071A-322F-49D5-8D88-CDFEBC9DB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A258CB-EE08-465E-B84D-3D100EF30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075074B-10A5-493A-AE8C-0E7C2BB4C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804D4B0-0494-40DC-87D1-93D1D2650C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5C8C5FA-C53B-4B26-A5CD-80B28A148C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ABEAD49-B57D-4A0B-9851-D572D9DC4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CCD49E4-6CA4-48B8-ADF3-4CD84D66A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4ECF114-6C86-4519-8E92-B156A6B63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5829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84F8B2-C80A-4D35-B886-99014FE3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E753925-6D72-4FB1-9196-98C3E10F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8CB14F-8019-4856-9ACE-5D3A2BF04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31F49BE-33B5-4EA1-A987-5A53004F3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1691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246205F-E4F1-43D2-9240-51B4EF19E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A982B23-B816-41CA-A57C-95E4190D0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9549326-43D4-4562-A17B-BE5FFD7D1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0834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0E235-89B8-4ECF-BF10-B259B6C2B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391320-9B41-49AC-845A-596378942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BC8963E-7B60-4CB6-994D-680807097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AC3FFA5-2E7A-471C-BA89-4B5FD54EE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FB39BE6-3A36-4E77-9853-6FEFBED79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EACDA93-C56D-4600-BD86-A9920D4BC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9915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809215-8955-4875-8A03-A2D885D03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53510CA-AFF5-4893-AE9F-5E9277D52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EF4E65F-BAA6-4A58-8661-2947A499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3B371B4-9E7F-4E42-9226-E8DA74560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43A38F9-BC6B-43FC-8A6A-B01D741B4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9EF928F-B452-44A7-9646-98CBA00D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1937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EF6B276-EA35-42FB-A1F7-58BE3AF3C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D93AB5-F860-4393-B0E4-DE8D95C5A5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7135E87-F578-4F3C-997F-E56F04F91F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56BAEB-A23F-4132-8896-FAF9C84DD5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D8C9B2-73E3-4CA3-945A-7963BA630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816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E77AAA86-F987-4DFD-881C-E0C1B27C5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78" y="0"/>
            <a:ext cx="3629025" cy="256689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D9F5875-A94C-4391-BB8E-B0E17BDCCBA8}"/>
              </a:ext>
            </a:extLst>
          </p:cNvPr>
          <p:cNvSpPr txBox="1"/>
          <p:nvPr/>
        </p:nvSpPr>
        <p:spPr>
          <a:xfrm>
            <a:off x="4757530" y="960282"/>
            <a:ext cx="66026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it-IT" dirty="0">
                <a:solidFill>
                  <a:srgbClr val="00264A"/>
                </a:solidFill>
              </a:rPr>
              <a:t>A.A 2020/2021</a:t>
            </a:r>
          </a:p>
          <a:p>
            <a:pPr algn="r"/>
            <a:r>
              <a:rPr lang="it-IT" dirty="0">
                <a:solidFill>
                  <a:srgbClr val="00264A"/>
                </a:solidFill>
              </a:rPr>
              <a:t>Cybersecurity for Embedded Systems</a:t>
            </a:r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1361938-EF95-4F6F-921B-EB027C449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671" y="1056327"/>
            <a:ext cx="10515600" cy="2852737"/>
          </a:xfrm>
        </p:spPr>
        <p:txBody>
          <a:bodyPr/>
          <a:lstStyle/>
          <a:p>
            <a:pPr algn="ctr"/>
            <a:r>
              <a:rPr lang="it-IT" dirty="0" err="1"/>
              <a:t>SEcube</a:t>
            </a:r>
            <a:r>
              <a:rPr lang="it-IT" dirty="0"/>
              <a:t> Utilities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468132A0-1EAB-4F9B-A3F3-AEBD90203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671" y="3896997"/>
            <a:ext cx="10515600" cy="1500187"/>
          </a:xfrm>
        </p:spPr>
        <p:txBody>
          <a:bodyPr/>
          <a:lstStyle/>
          <a:p>
            <a:pPr algn="ctr"/>
            <a:r>
              <a:rPr lang="it-IT" dirty="0"/>
              <a:t>A GUI for the </a:t>
            </a:r>
            <a:r>
              <a:rPr lang="it-IT" dirty="0" err="1"/>
              <a:t>SEcube</a:t>
            </a:r>
            <a:r>
              <a:rPr lang="it-IT" dirty="0"/>
              <a:t> device and </a:t>
            </a:r>
            <a:r>
              <a:rPr lang="it-IT" dirty="0" err="1"/>
              <a:t>its</a:t>
            </a:r>
            <a:r>
              <a:rPr lang="it-IT" dirty="0"/>
              <a:t> open source SDK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F237F17-E3FC-47F9-8D49-D7DB77A607D1}"/>
              </a:ext>
            </a:extLst>
          </p:cNvPr>
          <p:cNvSpPr txBox="1"/>
          <p:nvPr/>
        </p:nvSpPr>
        <p:spPr>
          <a:xfrm>
            <a:off x="844729" y="5384168"/>
            <a:ext cx="10515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Referents</a:t>
            </a:r>
            <a:r>
              <a:rPr lang="it-IT" dirty="0"/>
              <a:t>: Prof. Paolo Ernesto </a:t>
            </a:r>
            <a:r>
              <a:rPr lang="it-IT" dirty="0" err="1"/>
              <a:t>Prinetto</a:t>
            </a:r>
            <a:r>
              <a:rPr lang="it-IT" dirty="0"/>
              <a:t>, Matteo Fornero, Nicolò </a:t>
            </a:r>
            <a:r>
              <a:rPr lang="it-IT" dirty="0" err="1"/>
              <a:t>Maunero</a:t>
            </a:r>
            <a:r>
              <a:rPr lang="it-IT" dirty="0"/>
              <a:t>, Gianluca Roascio</a:t>
            </a:r>
          </a:p>
          <a:p>
            <a:pPr algn="ctr"/>
            <a:r>
              <a:rPr lang="it-IT" dirty="0"/>
              <a:t>Students: Gaetano Galasso, Andrea Pignata, Andrea Russo</a:t>
            </a:r>
          </a:p>
        </p:txBody>
      </p:sp>
    </p:spTree>
    <p:extLst>
      <p:ext uri="{BB962C8B-B14F-4D97-AF65-F5344CB8AC3E}">
        <p14:creationId xmlns:p14="http://schemas.microsoft.com/office/powerpoint/2010/main" val="3725513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A0C19C5-1739-4F21-98D2-AB46B799C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your attention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2124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9700C6E9-2091-4284-8708-C29630C9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The </a:t>
            </a:r>
            <a:r>
              <a:rPr lang="it-IT" dirty="0" err="1">
                <a:solidFill>
                  <a:schemeClr val="bg1"/>
                </a:solidFill>
              </a:rPr>
              <a:t>SEcube</a:t>
            </a:r>
            <a:r>
              <a:rPr lang="it-IT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E7A700B-8AE9-4010-A982-9D6AF3491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4" b="7494"/>
          <a:stretch/>
        </p:blipFill>
        <p:spPr>
          <a:xfrm>
            <a:off x="0" y="0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ED8C86-24E3-415A-B35A-150AC58C2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3375920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Three </a:t>
            </a:r>
            <a:r>
              <a:rPr lang="it-IT" sz="1800" dirty="0" err="1">
                <a:solidFill>
                  <a:schemeClr val="bg1"/>
                </a:solidFill>
              </a:rPr>
              <a:t>main</a:t>
            </a:r>
            <a:r>
              <a:rPr lang="it-IT" sz="1800" dirty="0">
                <a:solidFill>
                  <a:schemeClr val="bg1"/>
                </a:solidFill>
              </a:rPr>
              <a:t> cores in a single chip</a:t>
            </a:r>
          </a:p>
          <a:p>
            <a:r>
              <a:rPr lang="it-IT" sz="1800" dirty="0">
                <a:solidFill>
                  <a:schemeClr val="bg1"/>
                </a:solidFill>
              </a:rPr>
              <a:t>Can be </a:t>
            </a:r>
            <a:r>
              <a:rPr lang="it-IT" sz="1800" dirty="0" err="1">
                <a:solidFill>
                  <a:schemeClr val="bg1"/>
                </a:solidFill>
              </a:rPr>
              <a:t>defined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as</a:t>
            </a:r>
            <a:r>
              <a:rPr lang="it-IT" sz="1800" dirty="0">
                <a:solidFill>
                  <a:schemeClr val="bg1"/>
                </a:solidFill>
              </a:rPr>
              <a:t> a Security Environment </a:t>
            </a:r>
          </a:p>
          <a:p>
            <a:r>
              <a:rPr lang="it-IT" sz="1800" dirty="0">
                <a:solidFill>
                  <a:schemeClr val="bg1"/>
                </a:solidFill>
              </a:rPr>
              <a:t>Can be </a:t>
            </a:r>
            <a:r>
              <a:rPr lang="it-IT" sz="1800" dirty="0" err="1">
                <a:solidFill>
                  <a:schemeClr val="bg1"/>
                </a:solidFill>
              </a:rPr>
              <a:t>used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as</a:t>
            </a:r>
            <a:r>
              <a:rPr lang="it-IT" sz="1800" dirty="0">
                <a:solidFill>
                  <a:schemeClr val="bg1"/>
                </a:solidFill>
              </a:rPr>
              <a:t> security </a:t>
            </a:r>
            <a:r>
              <a:rPr lang="it-IT" sz="1800" b="1" dirty="0" err="1">
                <a:solidFill>
                  <a:schemeClr val="bg1"/>
                </a:solidFill>
              </a:rPr>
              <a:t>coprocessor</a:t>
            </a:r>
            <a:r>
              <a:rPr lang="it-IT" sz="1800" dirty="0">
                <a:solidFill>
                  <a:schemeClr val="bg1"/>
                </a:solidFill>
              </a:rPr>
              <a:t> for </a:t>
            </a:r>
            <a:r>
              <a:rPr lang="it-IT" sz="1800" dirty="0" err="1">
                <a:solidFill>
                  <a:schemeClr val="bg1"/>
                </a:solidFill>
              </a:rPr>
              <a:t>encryption</a:t>
            </a:r>
            <a:r>
              <a:rPr lang="it-IT" sz="1800" dirty="0">
                <a:solidFill>
                  <a:schemeClr val="bg1"/>
                </a:solidFill>
              </a:rPr>
              <a:t>, </a:t>
            </a:r>
            <a:r>
              <a:rPr lang="it-IT" sz="1800" dirty="0" err="1">
                <a:solidFill>
                  <a:schemeClr val="bg1"/>
                </a:solidFill>
              </a:rPr>
              <a:t>decryption</a:t>
            </a:r>
            <a:r>
              <a:rPr lang="it-IT" sz="1800" dirty="0">
                <a:solidFill>
                  <a:schemeClr val="bg1"/>
                </a:solidFill>
              </a:rPr>
              <a:t> and digest </a:t>
            </a:r>
            <a:r>
              <a:rPr lang="it-IT" sz="1800" dirty="0" err="1">
                <a:solidFill>
                  <a:schemeClr val="bg1"/>
                </a:solidFill>
              </a:rPr>
              <a:t>computation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Advantages</a:t>
            </a:r>
            <a:r>
              <a:rPr lang="it-IT" sz="1800" dirty="0">
                <a:solidFill>
                  <a:schemeClr val="bg1"/>
                </a:solidFill>
              </a:rPr>
              <a:t> of a </a:t>
            </a:r>
            <a:r>
              <a:rPr lang="it-IT" sz="1800" b="1" dirty="0">
                <a:solidFill>
                  <a:schemeClr val="bg1"/>
                </a:solidFill>
              </a:rPr>
              <a:t>separate device </a:t>
            </a:r>
            <a:r>
              <a:rPr lang="it-IT" sz="1800" dirty="0">
                <a:solidFill>
                  <a:schemeClr val="bg1"/>
                </a:solidFill>
              </a:rPr>
              <a:t>for key storage and </a:t>
            </a:r>
            <a:r>
              <a:rPr lang="it-IT" sz="1800" dirty="0" err="1">
                <a:solidFill>
                  <a:schemeClr val="bg1"/>
                </a:solidFill>
              </a:rPr>
              <a:t>crypto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functions</a:t>
            </a:r>
            <a:r>
              <a:rPr lang="it-IT" sz="1800" dirty="0">
                <a:solidFill>
                  <a:schemeClr val="bg1"/>
                </a:solidFill>
              </a:rPr>
              <a:t>: </a:t>
            </a:r>
            <a:r>
              <a:rPr lang="it-IT" sz="1800" dirty="0" err="1">
                <a:solidFill>
                  <a:schemeClr val="bg1"/>
                </a:solidFill>
              </a:rPr>
              <a:t>faster</a:t>
            </a:r>
            <a:r>
              <a:rPr lang="it-IT" sz="1800" dirty="0">
                <a:solidFill>
                  <a:schemeClr val="bg1"/>
                </a:solidFill>
              </a:rPr>
              <a:t> and more secure</a:t>
            </a:r>
          </a:p>
          <a:p>
            <a:r>
              <a:rPr lang="it-IT" sz="1800" dirty="0">
                <a:solidFill>
                  <a:schemeClr val="bg1"/>
                </a:solidFill>
              </a:rPr>
              <a:t>An </a:t>
            </a:r>
            <a:r>
              <a:rPr lang="it-IT" sz="1800" b="1" dirty="0">
                <a:solidFill>
                  <a:schemeClr val="bg1"/>
                </a:solidFill>
              </a:rPr>
              <a:t>Open Source SDK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is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available</a:t>
            </a:r>
            <a:endParaRPr lang="it-IT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0813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8">
            <a:extLst>
              <a:ext uri="{FF2B5EF4-FFF2-40B4-BE49-F238E27FC236}">
                <a16:creationId xmlns:a16="http://schemas.microsoft.com/office/drawing/2014/main" id="{35F8582C-D150-4948-833C-67E6F79F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SEcube</a:t>
            </a:r>
            <a:r>
              <a:rPr lang="it-IT" dirty="0"/>
              <a:t> Utilities?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A636F58E-B586-4B2A-B579-5A4E960AA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From </a:t>
            </a:r>
            <a:r>
              <a:rPr lang="it-IT" dirty="0" err="1"/>
              <a:t>this</a:t>
            </a:r>
            <a:r>
              <a:rPr lang="it-IT" dirty="0"/>
              <a:t>…</a:t>
            </a:r>
          </a:p>
        </p:txBody>
      </p:sp>
      <p:pic>
        <p:nvPicPr>
          <p:cNvPr id="18" name="Segnaposto contenuto 17">
            <a:extLst>
              <a:ext uri="{FF2B5EF4-FFF2-40B4-BE49-F238E27FC236}">
                <a16:creationId xmlns:a16="http://schemas.microsoft.com/office/drawing/2014/main" id="{B96E63B0-0C47-4887-9EE3-7895E1046D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06669" y="2978960"/>
            <a:ext cx="5157787" cy="2117364"/>
          </a:xfrm>
        </p:spPr>
      </p:pic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8CB0E558-D1A6-4BC3-9DBF-041705D095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…to </a:t>
            </a:r>
            <a:r>
              <a:rPr lang="it-IT" dirty="0" err="1"/>
              <a:t>this</a:t>
            </a:r>
            <a:endParaRPr lang="it-IT" dirty="0"/>
          </a:p>
        </p:txBody>
      </p:sp>
      <p:pic>
        <p:nvPicPr>
          <p:cNvPr id="23" name="Segnaposto contenuto 22">
            <a:extLst>
              <a:ext uri="{FF2B5EF4-FFF2-40B4-BE49-F238E27FC236}">
                <a16:creationId xmlns:a16="http://schemas.microsoft.com/office/drawing/2014/main" id="{1244B154-DAC0-4D97-BF47-72A0AC09329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8586" y="2748020"/>
            <a:ext cx="3744822" cy="2756497"/>
          </a:xfr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B1723773-EBB1-4466-9F42-4BC1CA16D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333" y="4522856"/>
            <a:ext cx="2419488" cy="1618129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634D0064-49B5-4CE3-829B-A9259353315C}"/>
              </a:ext>
            </a:extLst>
          </p:cNvPr>
          <p:cNvSpPr txBox="1"/>
          <p:nvPr/>
        </p:nvSpPr>
        <p:spPr>
          <a:xfrm>
            <a:off x="2430030" y="4731757"/>
            <a:ext cx="1643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/>
              <a:t>🤯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2A9EFDEB-C7BF-4DFB-BF7A-46A9FE6CF5DF}"/>
              </a:ext>
            </a:extLst>
          </p:cNvPr>
          <p:cNvSpPr txBox="1"/>
          <p:nvPr/>
        </p:nvSpPr>
        <p:spPr>
          <a:xfrm>
            <a:off x="6716612" y="4731757"/>
            <a:ext cx="1150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/>
              <a:t>😌</a:t>
            </a:r>
          </a:p>
        </p:txBody>
      </p:sp>
    </p:spTree>
    <p:extLst>
      <p:ext uri="{BB962C8B-B14F-4D97-AF65-F5344CB8AC3E}">
        <p14:creationId xmlns:p14="http://schemas.microsoft.com/office/powerpoint/2010/main" val="158243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9700C6E9-2091-4284-8708-C29630C9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E7A700B-8AE9-4010-A982-9D6AF3491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56" r="1" b="23385"/>
          <a:stretch/>
        </p:blipFill>
        <p:spPr>
          <a:xfrm>
            <a:off x="0" y="0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ED8C86-24E3-415A-B35A-150AC58C2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3375920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No more </a:t>
            </a:r>
            <a:r>
              <a:rPr lang="it-IT" sz="1800" dirty="0" err="1">
                <a:solidFill>
                  <a:schemeClr val="bg1"/>
                </a:solidFill>
              </a:rPr>
              <a:t>need</a:t>
            </a:r>
            <a:r>
              <a:rPr lang="it-IT" sz="1800" dirty="0">
                <a:solidFill>
                  <a:schemeClr val="bg1"/>
                </a:solidFill>
              </a:rPr>
              <a:t> to </a:t>
            </a:r>
            <a:r>
              <a:rPr lang="it-IT" sz="1800" dirty="0" err="1">
                <a:solidFill>
                  <a:schemeClr val="bg1"/>
                </a:solidFill>
              </a:rPr>
              <a:t>write</a:t>
            </a:r>
            <a:r>
              <a:rPr lang="it-IT" sz="1800" dirty="0">
                <a:solidFill>
                  <a:schemeClr val="bg1"/>
                </a:solidFill>
              </a:rPr>
              <a:t> and compile code for </a:t>
            </a:r>
            <a:r>
              <a:rPr lang="it-IT" sz="1800" dirty="0" err="1">
                <a:solidFill>
                  <a:schemeClr val="bg1"/>
                </a:solidFill>
              </a:rPr>
              <a:t>each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operation</a:t>
            </a:r>
            <a:r>
              <a:rPr lang="it-IT" sz="1800" dirty="0">
                <a:solidFill>
                  <a:schemeClr val="bg1"/>
                </a:solidFill>
              </a:rPr>
              <a:t>…</a:t>
            </a:r>
          </a:p>
          <a:p>
            <a:r>
              <a:rPr lang="it-IT" sz="1800" dirty="0">
                <a:solidFill>
                  <a:schemeClr val="bg1"/>
                </a:solidFill>
              </a:rPr>
              <a:t>… </a:t>
            </a:r>
            <a:r>
              <a:rPr lang="it-IT" sz="1800" dirty="0" err="1">
                <a:solidFill>
                  <a:schemeClr val="bg1"/>
                </a:solidFill>
              </a:rPr>
              <a:t>but</a:t>
            </a:r>
            <a:r>
              <a:rPr lang="it-IT" sz="1800" dirty="0">
                <a:solidFill>
                  <a:schemeClr val="bg1"/>
                </a:solidFill>
              </a:rPr>
              <a:t> a </a:t>
            </a:r>
            <a:r>
              <a:rPr lang="it-IT" sz="1800" dirty="0" err="1">
                <a:solidFill>
                  <a:schemeClr val="bg1"/>
                </a:solidFill>
              </a:rPr>
              <a:t>simple</a:t>
            </a:r>
            <a:r>
              <a:rPr lang="it-IT" sz="1800" dirty="0">
                <a:solidFill>
                  <a:schemeClr val="bg1"/>
                </a:solidFill>
              </a:rPr>
              <a:t> GUI </a:t>
            </a:r>
            <a:r>
              <a:rPr lang="it-IT" sz="1800" dirty="0" err="1">
                <a:solidFill>
                  <a:schemeClr val="bg1"/>
                </a:solidFill>
              </a:rPr>
              <a:t>interface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Targeted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at</a:t>
            </a:r>
            <a:r>
              <a:rPr lang="it-IT" sz="1800" dirty="0">
                <a:solidFill>
                  <a:schemeClr val="bg1"/>
                </a:solidFill>
              </a:rPr>
              <a:t> the </a:t>
            </a:r>
            <a:r>
              <a:rPr lang="it-IT" sz="1800" dirty="0" err="1">
                <a:solidFill>
                  <a:schemeClr val="bg1"/>
                </a:solidFill>
              </a:rPr>
              <a:t>final</a:t>
            </a:r>
            <a:r>
              <a:rPr lang="it-IT" sz="1800" dirty="0">
                <a:solidFill>
                  <a:schemeClr val="bg1"/>
                </a:solidFill>
              </a:rPr>
              <a:t> user</a:t>
            </a:r>
          </a:p>
          <a:p>
            <a:r>
              <a:rPr lang="it-IT" sz="1800" dirty="0">
                <a:solidFill>
                  <a:schemeClr val="bg1"/>
                </a:solidFill>
              </a:rPr>
              <a:t>Support for </a:t>
            </a:r>
            <a:r>
              <a:rPr lang="it-IT" sz="1800" dirty="0" err="1">
                <a:solidFill>
                  <a:schemeClr val="bg1"/>
                </a:solidFill>
              </a:rPr>
              <a:t>encryption</a:t>
            </a:r>
            <a:r>
              <a:rPr lang="it-IT" sz="1800" dirty="0">
                <a:solidFill>
                  <a:schemeClr val="bg1"/>
                </a:solidFill>
              </a:rPr>
              <a:t>/</a:t>
            </a:r>
            <a:r>
              <a:rPr lang="it-IT" sz="1800" dirty="0" err="1">
                <a:solidFill>
                  <a:schemeClr val="bg1"/>
                </a:solidFill>
              </a:rPr>
              <a:t>decryption</a:t>
            </a:r>
            <a:r>
              <a:rPr lang="it-IT" sz="1800" dirty="0">
                <a:solidFill>
                  <a:schemeClr val="bg1"/>
                </a:solidFill>
              </a:rPr>
              <a:t> and digest </a:t>
            </a:r>
            <a:r>
              <a:rPr lang="it-IT" sz="1800" dirty="0" err="1">
                <a:solidFill>
                  <a:schemeClr val="bg1"/>
                </a:solidFill>
              </a:rPr>
              <a:t>computation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</a:rPr>
              <a:t>Compatibility with </a:t>
            </a:r>
            <a:r>
              <a:rPr lang="it-IT" sz="1800" dirty="0" err="1">
                <a:solidFill>
                  <a:schemeClr val="bg1"/>
                </a:solidFill>
              </a:rPr>
              <a:t>manual</a:t>
            </a:r>
            <a:r>
              <a:rPr lang="it-IT" sz="1800" dirty="0">
                <a:solidFill>
                  <a:schemeClr val="bg1"/>
                </a:solidFill>
              </a:rPr>
              <a:t> key management, </a:t>
            </a:r>
            <a:r>
              <a:rPr lang="it-IT" sz="1800" dirty="0" err="1">
                <a:solidFill>
                  <a:schemeClr val="bg1"/>
                </a:solidFill>
              </a:rPr>
              <a:t>SEkey</a:t>
            </a:r>
            <a:r>
              <a:rPr lang="it-IT" sz="1800" dirty="0">
                <a:solidFill>
                  <a:schemeClr val="bg1"/>
                </a:solidFill>
              </a:rPr>
              <a:t> and </a:t>
            </a:r>
            <a:r>
              <a:rPr lang="it-IT" sz="1800" dirty="0" err="1">
                <a:solidFill>
                  <a:schemeClr val="bg1"/>
                </a:solidFill>
              </a:rPr>
              <a:t>SEfile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</a:rPr>
              <a:t>Compatibility with Linux and Windows</a:t>
            </a:r>
          </a:p>
        </p:txBody>
      </p:sp>
    </p:spTree>
    <p:extLst>
      <p:ext uri="{BB962C8B-B14F-4D97-AF65-F5344CB8AC3E}">
        <p14:creationId xmlns:p14="http://schemas.microsoft.com/office/powerpoint/2010/main" val="161757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058B13-0B4D-4F27-A1B0-27111CB7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Let’s</a:t>
            </a:r>
            <a:r>
              <a:rPr lang="it-IT" dirty="0"/>
              <a:t> take a look!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59E26812-37C5-477D-AD32-E0D6B689E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1160" y="1825625"/>
            <a:ext cx="5911100" cy="4351338"/>
          </a:xfrm>
        </p:spPr>
      </p:pic>
      <p:sp>
        <p:nvSpPr>
          <p:cNvPr id="6" name="Ovale 5">
            <a:extLst>
              <a:ext uri="{FF2B5EF4-FFF2-40B4-BE49-F238E27FC236}">
                <a16:creationId xmlns:a16="http://schemas.microsoft.com/office/drawing/2014/main" id="{F5401C78-6090-420F-9815-BCD991B05837}"/>
              </a:ext>
            </a:extLst>
          </p:cNvPr>
          <p:cNvSpPr/>
          <p:nvPr/>
        </p:nvSpPr>
        <p:spPr>
          <a:xfrm>
            <a:off x="2699657" y="1825626"/>
            <a:ext cx="3396343" cy="72598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F6568B4-AFAE-4E5B-8FA3-66D8A55844F4}"/>
              </a:ext>
            </a:extLst>
          </p:cNvPr>
          <p:cNvSpPr txBox="1"/>
          <p:nvPr/>
        </p:nvSpPr>
        <p:spPr>
          <a:xfrm>
            <a:off x="786454" y="1640959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4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main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functions</a:t>
            </a:r>
            <a:endParaRPr lang="it-IT" dirty="0">
              <a:solidFill>
                <a:srgbClr val="FF0000"/>
              </a:solidFill>
              <a:latin typeface="Source Sans Pro SemiBold" panose="020B0604020202020204" pitchFamily="34" charset="0"/>
              <a:cs typeface="Gautami" panose="020B0502040204020203" pitchFamily="34" charset="0"/>
            </a:endParaRP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71161649-E6CE-4FD2-B40D-5C9E78E5E2CA}"/>
              </a:ext>
            </a:extLst>
          </p:cNvPr>
          <p:cNvSpPr/>
          <p:nvPr/>
        </p:nvSpPr>
        <p:spPr>
          <a:xfrm>
            <a:off x="5277395" y="2980825"/>
            <a:ext cx="3994552" cy="132556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509951D-3CE5-44F0-97FF-445DFA3B87CE}"/>
              </a:ext>
            </a:extLst>
          </p:cNvPr>
          <p:cNvSpPr txBox="1"/>
          <p:nvPr/>
        </p:nvSpPr>
        <p:spPr>
          <a:xfrm>
            <a:off x="8502909" y="2997275"/>
            <a:ext cx="2522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List of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connected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SEcube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devices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7B28661-3141-4C79-A77D-231D0A28F786}"/>
              </a:ext>
            </a:extLst>
          </p:cNvPr>
          <p:cNvSpPr/>
          <p:nvPr/>
        </p:nvSpPr>
        <p:spPr>
          <a:xfrm>
            <a:off x="5612675" y="4532295"/>
            <a:ext cx="3994552" cy="132556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4863620-E354-4A20-BD90-85452E905FAE}"/>
              </a:ext>
            </a:extLst>
          </p:cNvPr>
          <p:cNvSpPr txBox="1"/>
          <p:nvPr/>
        </p:nvSpPr>
        <p:spPr>
          <a:xfrm>
            <a:off x="8729331" y="5244538"/>
            <a:ext cx="2522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List of keys</a:t>
            </a:r>
          </a:p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(in case of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manual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management)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8E73F27-B106-4143-8F29-9466C1B23D55}"/>
              </a:ext>
            </a:extLst>
          </p:cNvPr>
          <p:cNvSpPr/>
          <p:nvPr/>
        </p:nvSpPr>
        <p:spPr>
          <a:xfrm>
            <a:off x="2920053" y="4306388"/>
            <a:ext cx="2412935" cy="91065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7A00D28-F569-470E-9DE9-3165C9B84135}"/>
              </a:ext>
            </a:extLst>
          </p:cNvPr>
          <p:cNvSpPr txBox="1"/>
          <p:nvPr/>
        </p:nvSpPr>
        <p:spPr>
          <a:xfrm>
            <a:off x="317358" y="4733411"/>
            <a:ext cx="2522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Support for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SEkey</a:t>
            </a:r>
            <a:b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</a:b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KMS (group or users)</a:t>
            </a:r>
          </a:p>
        </p:txBody>
      </p:sp>
    </p:spTree>
    <p:extLst>
      <p:ext uri="{BB962C8B-B14F-4D97-AF65-F5344CB8AC3E}">
        <p14:creationId xmlns:p14="http://schemas.microsoft.com/office/powerpoint/2010/main" val="362457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CB3EA9-136C-4E89-BE33-E6DFAB1C0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A </a:t>
            </a:r>
            <a:r>
              <a:rPr lang="it-IT" dirty="0" err="1"/>
              <a:t>little</a:t>
            </a:r>
            <a:r>
              <a:rPr lang="it-IT" dirty="0"/>
              <a:t> </a:t>
            </a:r>
            <a:r>
              <a:rPr lang="it-IT" dirty="0" err="1"/>
              <a:t>advantage</a:t>
            </a:r>
            <a:r>
              <a:rPr lang="it-IT" dirty="0"/>
              <a:t> for Windows users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6EAA952-C140-4BF6-8C8B-F9C2ACC8D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6918" y="2543027"/>
            <a:ext cx="3858163" cy="2467319"/>
          </a:xfr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6C47619A-81FD-4177-A10D-FA511BF7C1F1}"/>
              </a:ext>
            </a:extLst>
          </p:cNvPr>
          <p:cNvCxnSpPr/>
          <p:nvPr/>
        </p:nvCxnSpPr>
        <p:spPr>
          <a:xfrm flipV="1">
            <a:off x="4166918" y="4262891"/>
            <a:ext cx="1017824" cy="9898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B6CA1B6-F372-439E-BFAF-A773AC1328ED}"/>
              </a:ext>
            </a:extLst>
          </p:cNvPr>
          <p:cNvSpPr txBox="1"/>
          <p:nvPr/>
        </p:nvSpPr>
        <p:spPr>
          <a:xfrm>
            <a:off x="0" y="5425440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…The GUI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launch</a:t>
            </a:r>
            <a:r>
              <a:rPr lang="it-IT" dirty="0"/>
              <a:t> with the </a:t>
            </a:r>
            <a:r>
              <a:rPr lang="it-IT" dirty="0" err="1"/>
              <a:t>correct</a:t>
            </a:r>
            <a:r>
              <a:rPr lang="it-IT" dirty="0"/>
              <a:t> file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chosen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94542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8F7191-4613-4A60-8F74-346521B6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Video </a:t>
            </a:r>
            <a:r>
              <a:rPr lang="it-IT" dirty="0" err="1"/>
              <a:t>demonstration</a:t>
            </a:r>
            <a:endParaRPr lang="it-IT" dirty="0"/>
          </a:p>
        </p:txBody>
      </p:sp>
      <p:pic>
        <p:nvPicPr>
          <p:cNvPr id="4" name="Utilities Demonstration">
            <a:hlinkClick r:id="" action="ppaction://media"/>
            <a:extLst>
              <a:ext uri="{FF2B5EF4-FFF2-40B4-BE49-F238E27FC236}">
                <a16:creationId xmlns:a16="http://schemas.microsoft.com/office/drawing/2014/main" id="{8F035776-8D98-4EED-A46F-4CF1349B42F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855368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3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A1CCCF-054A-466F-8B1A-EAFF3A2E7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Steps of </a:t>
            </a:r>
            <a:r>
              <a:rPr lang="it-IT" dirty="0" err="1"/>
              <a:t>Implementation</a:t>
            </a:r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60DB3B05-3CFF-4977-B7F3-27F1F2B964D0}"/>
              </a:ext>
            </a:extLst>
          </p:cNvPr>
          <p:cNvSpPr/>
          <p:nvPr/>
        </p:nvSpPr>
        <p:spPr>
          <a:xfrm>
            <a:off x="3187337" y="5303520"/>
            <a:ext cx="5817326" cy="7141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SEcube</a:t>
            </a:r>
            <a:r>
              <a:rPr lang="it-IT" sz="2400" dirty="0"/>
              <a:t> Device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225E91A4-FE8E-468A-89AE-00E797EF10BE}"/>
              </a:ext>
            </a:extLst>
          </p:cNvPr>
          <p:cNvSpPr/>
          <p:nvPr/>
        </p:nvSpPr>
        <p:spPr>
          <a:xfrm>
            <a:off x="3187337" y="3723102"/>
            <a:ext cx="5817326" cy="7141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SEcube</a:t>
            </a:r>
            <a:r>
              <a:rPr lang="it-IT" sz="2400" dirty="0"/>
              <a:t> Utilities </a:t>
            </a:r>
            <a:r>
              <a:rPr lang="it-IT" sz="2400" dirty="0" err="1"/>
              <a:t>Backend</a:t>
            </a:r>
            <a:endParaRPr lang="it-IT" sz="2400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1A437369-4D0D-489F-A112-DD396466D9B5}"/>
              </a:ext>
            </a:extLst>
          </p:cNvPr>
          <p:cNvSpPr/>
          <p:nvPr/>
        </p:nvSpPr>
        <p:spPr>
          <a:xfrm>
            <a:off x="3187337" y="2142684"/>
            <a:ext cx="5817326" cy="7141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SEcube</a:t>
            </a:r>
            <a:r>
              <a:rPr lang="it-IT" sz="2400" dirty="0"/>
              <a:t> Utilities GUI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7E04D36-DC02-4ECF-9489-DDB2A1859D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81" t="34159" r="30953" b="30793"/>
          <a:stretch/>
        </p:blipFill>
        <p:spPr>
          <a:xfrm>
            <a:off x="3506067" y="5396338"/>
            <a:ext cx="522721" cy="52846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0E1539A7-B560-484A-B9FB-121047EE43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232" y="3829875"/>
            <a:ext cx="500556" cy="500556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AB011211-E57F-4CB1-882D-C714190B00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084" y="2302206"/>
            <a:ext cx="524853" cy="385029"/>
          </a:xfrm>
          <a:prstGeom prst="rect">
            <a:avLst/>
          </a:prstGeom>
        </p:spPr>
      </p:pic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8A19504A-DE9F-4B9D-8BF6-1905AF471398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6096000" y="2856787"/>
            <a:ext cx="0" cy="8663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34EFC016-17E4-4A36-A7A4-9DA181494B67}"/>
              </a:ext>
            </a:extLst>
          </p:cNvPr>
          <p:cNvCxnSpPr/>
          <p:nvPr/>
        </p:nvCxnSpPr>
        <p:spPr>
          <a:xfrm>
            <a:off x="6096000" y="4437205"/>
            <a:ext cx="0" cy="8663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DDD908A-054A-4ED8-8F72-34CD99C7DE92}"/>
              </a:ext>
            </a:extLst>
          </p:cNvPr>
          <p:cNvSpPr txBox="1"/>
          <p:nvPr/>
        </p:nvSpPr>
        <p:spPr>
          <a:xfrm>
            <a:off x="6156960" y="3105278"/>
            <a:ext cx="2272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Inter-</a:t>
            </a:r>
            <a:r>
              <a:rPr lang="it-IT" dirty="0" err="1">
                <a:solidFill>
                  <a:srgbClr val="0070C0"/>
                </a:solidFill>
              </a:rPr>
              <a:t>process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sockets</a:t>
            </a:r>
            <a:endParaRPr lang="it-IT" dirty="0">
              <a:solidFill>
                <a:srgbClr val="0070C0"/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203C08B-A0B9-4436-BBAB-7A0E641B3283}"/>
              </a:ext>
            </a:extLst>
          </p:cNvPr>
          <p:cNvSpPr txBox="1"/>
          <p:nvPr/>
        </p:nvSpPr>
        <p:spPr>
          <a:xfrm>
            <a:off x="6156960" y="4685696"/>
            <a:ext cx="2656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0070C0"/>
                </a:solidFill>
              </a:rPr>
              <a:t>SEcube</a:t>
            </a:r>
            <a:r>
              <a:rPr lang="it-IT" dirty="0">
                <a:solidFill>
                  <a:srgbClr val="0070C0"/>
                </a:solidFill>
              </a:rPr>
              <a:t> Open Source SDK</a:t>
            </a:r>
          </a:p>
        </p:txBody>
      </p:sp>
    </p:spTree>
    <p:extLst>
      <p:ext uri="{BB962C8B-B14F-4D97-AF65-F5344CB8AC3E}">
        <p14:creationId xmlns:p14="http://schemas.microsoft.com/office/powerpoint/2010/main" val="271421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EA32A4-D610-4A5D-A63F-ABD3471BC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65" y="908368"/>
            <a:ext cx="5259707" cy="1325563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Backend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71781C2-FE08-4987-B1B2-D64235DCB7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4462"/>
          <a:stretch/>
        </p:blipFill>
        <p:spPr>
          <a:xfrm>
            <a:off x="0" y="0"/>
            <a:ext cx="5863721" cy="4815233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019FB1-2DF7-472A-A21F-17CC19D0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3375920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A </a:t>
            </a:r>
            <a:r>
              <a:rPr lang="it-IT" sz="1800" i="1" dirty="0" err="1">
                <a:solidFill>
                  <a:schemeClr val="bg1"/>
                </a:solidFill>
              </a:rPr>
              <a:t>byproduct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Fully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featured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command</a:t>
            </a:r>
            <a:r>
              <a:rPr lang="it-IT" sz="1800" dirty="0">
                <a:solidFill>
                  <a:schemeClr val="bg1"/>
                </a:solidFill>
              </a:rPr>
              <a:t>-line </a:t>
            </a:r>
            <a:r>
              <a:rPr lang="it-IT" sz="1800" dirty="0" err="1">
                <a:solidFill>
                  <a:schemeClr val="bg1"/>
                </a:solidFill>
              </a:rPr>
              <a:t>interface</a:t>
            </a:r>
            <a:r>
              <a:rPr lang="it-IT" sz="1800" dirty="0">
                <a:solidFill>
                  <a:schemeClr val="bg1"/>
                </a:solidFill>
              </a:rPr>
              <a:t>, </a:t>
            </a:r>
            <a:r>
              <a:rPr lang="it-IT" sz="1800" dirty="0" err="1">
                <a:solidFill>
                  <a:schemeClr val="bg1"/>
                </a:solidFill>
              </a:rPr>
              <a:t>useful</a:t>
            </a:r>
            <a:r>
              <a:rPr lang="it-IT" sz="1800" dirty="0">
                <a:solidFill>
                  <a:schemeClr val="bg1"/>
                </a:solidFill>
              </a:rPr>
              <a:t> for remote servers or under-</a:t>
            </a:r>
            <a:r>
              <a:rPr lang="it-IT" sz="1800" dirty="0" err="1">
                <a:solidFill>
                  <a:schemeClr val="bg1"/>
                </a:solidFill>
              </a:rPr>
              <a:t>mainteinance</a:t>
            </a:r>
            <a:r>
              <a:rPr lang="it-IT" sz="1800" dirty="0">
                <a:solidFill>
                  <a:schemeClr val="bg1"/>
                </a:solidFill>
              </a:rPr>
              <a:t> devices</a:t>
            </a:r>
          </a:p>
          <a:p>
            <a:r>
              <a:rPr lang="it-IT" sz="1800" dirty="0" err="1">
                <a:solidFill>
                  <a:schemeClr val="bg1"/>
                </a:solidFill>
              </a:rPr>
              <a:t>Encryption</a:t>
            </a:r>
            <a:r>
              <a:rPr lang="it-IT" sz="1800" dirty="0">
                <a:solidFill>
                  <a:schemeClr val="bg1"/>
                </a:solidFill>
              </a:rPr>
              <a:t>, </a:t>
            </a:r>
            <a:r>
              <a:rPr lang="it-IT" sz="1800" dirty="0" err="1">
                <a:solidFill>
                  <a:schemeClr val="bg1"/>
                </a:solidFill>
              </a:rPr>
              <a:t>Decryption</a:t>
            </a:r>
            <a:r>
              <a:rPr lang="it-IT" sz="1800" dirty="0">
                <a:solidFill>
                  <a:schemeClr val="bg1"/>
                </a:solidFill>
              </a:rPr>
              <a:t>, Digest and some </a:t>
            </a:r>
            <a:r>
              <a:rPr lang="it-IT" sz="1800" dirty="0" err="1">
                <a:solidFill>
                  <a:schemeClr val="bg1"/>
                </a:solidFill>
              </a:rPr>
              <a:t>other</a:t>
            </a:r>
            <a:r>
              <a:rPr lang="it-IT" sz="1800" dirty="0">
                <a:solidFill>
                  <a:schemeClr val="bg1"/>
                </a:solidFill>
              </a:rPr>
              <a:t> general utilities</a:t>
            </a:r>
          </a:p>
          <a:p>
            <a:r>
              <a:rPr lang="it-IT" sz="1800" dirty="0">
                <a:solidFill>
                  <a:schemeClr val="bg1"/>
                </a:solidFill>
              </a:rPr>
              <a:t>Complete guide can be </a:t>
            </a:r>
            <a:r>
              <a:rPr lang="it-IT" sz="1800" dirty="0" err="1">
                <a:solidFill>
                  <a:schemeClr val="bg1"/>
                </a:solidFill>
              </a:rPr>
              <a:t>called</a:t>
            </a:r>
            <a:r>
              <a:rPr lang="it-IT" sz="1800" dirty="0">
                <a:solidFill>
                  <a:schemeClr val="bg1"/>
                </a:solidFill>
              </a:rPr>
              <a:t> with the –help </a:t>
            </a:r>
            <a:r>
              <a:rPr lang="it-IT" sz="1800" dirty="0" err="1">
                <a:solidFill>
                  <a:schemeClr val="bg1"/>
                </a:solidFill>
              </a:rPr>
              <a:t>argument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</a:rPr>
              <a:t>Windows and Linux </a:t>
            </a:r>
            <a:r>
              <a:rPr lang="it-IT" sz="1800" dirty="0" err="1">
                <a:solidFill>
                  <a:schemeClr val="bg1"/>
                </a:solidFill>
              </a:rPr>
              <a:t>compatible</a:t>
            </a:r>
            <a:endParaRPr lang="it-IT" sz="1800" dirty="0">
              <a:solidFill>
                <a:schemeClr val="bg1"/>
              </a:solidFill>
            </a:endParaRPr>
          </a:p>
          <a:p>
            <a:endParaRPr lang="it-IT" sz="1800" dirty="0">
              <a:solidFill>
                <a:schemeClr val="bg1"/>
              </a:solidFill>
            </a:endParaRPr>
          </a:p>
          <a:p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2764478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270</Words>
  <Application>Microsoft Office PowerPoint</Application>
  <PresentationFormat>Widescreen</PresentationFormat>
  <Paragraphs>46</Paragraphs>
  <Slides>10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Source Sans Pro SemiBold</vt:lpstr>
      <vt:lpstr>Tema di Office</vt:lpstr>
      <vt:lpstr>SEcube Utilities</vt:lpstr>
      <vt:lpstr>The SEcube </vt:lpstr>
      <vt:lpstr>Why SEcube Utilities?</vt:lpstr>
      <vt:lpstr>Goals</vt:lpstr>
      <vt:lpstr>Let’s take a look!</vt:lpstr>
      <vt:lpstr>A little advantage for Windows users</vt:lpstr>
      <vt:lpstr>Video demonstration</vt:lpstr>
      <vt:lpstr>Steps of Implementation</vt:lpstr>
      <vt:lpstr>Backend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SEcube Utilities</dc:title>
  <dc:creator>Andrea Pignata</dc:creator>
  <cp:lastModifiedBy>Andrea Pignata</cp:lastModifiedBy>
  <cp:revision>5</cp:revision>
  <dcterms:created xsi:type="dcterms:W3CDTF">2021-09-09T15:44:41Z</dcterms:created>
  <dcterms:modified xsi:type="dcterms:W3CDTF">2021-09-23T15:20:08Z</dcterms:modified>
</cp:coreProperties>
</file>

<file path=docProps/thumbnail.jpeg>
</file>